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75" r:id="rId7"/>
    <p:sldId id="261" r:id="rId8"/>
    <p:sldId id="276" r:id="rId9"/>
    <p:sldId id="277" r:id="rId10"/>
    <p:sldId id="273" r:id="rId11"/>
    <p:sldId id="262" r:id="rId12"/>
    <p:sldId id="272" r:id="rId13"/>
    <p:sldId id="280" r:id="rId14"/>
    <p:sldId id="264" r:id="rId15"/>
    <p:sldId id="278" r:id="rId16"/>
    <p:sldId id="279" r:id="rId17"/>
    <p:sldId id="265" r:id="rId18"/>
    <p:sldId id="274" r:id="rId19"/>
    <p:sldId id="266" r:id="rId20"/>
    <p:sldId id="267" r:id="rId21"/>
    <p:sldId id="268" r:id="rId22"/>
    <p:sldId id="269" r:id="rId23"/>
    <p:sldId id="270" r:id="rId24"/>
    <p:sldId id="271" r:id="rId25"/>
  </p:sldIdLst>
  <p:sldSz cx="12192000" cy="6858000"/>
  <p:notesSz cx="6858000" cy="9144000"/>
  <p:defaultTextStyle>
    <a:defPPr lvl="0">
      <a:defRPr lang="en-US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50B259-FDA8-4242-9BA7-596DF16172DE}" v="385" dt="2025-12-02T15:33:39.0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85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E5E833-4932-4F1B-9E41-84D3B1F12489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AA484-DC03-4890-89A6-31823B023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97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A484-DC03-4890-89A6-31823B0236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78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AA484-DC03-4890-89A6-31823B0236D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006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32569-3823-463B-B25F-13C27393021A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0463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9AD6B-903B-4A47-B06F-D5221159FB56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83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A7FDB-6A6D-4E09-A36C-031F991C6AB5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39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B9827-5694-4924-A468-5E7CF0D57C63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670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E1597-8F9D-4834-9911-12A20386072F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1817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1E866-7D92-4B6C-9FDD-665E0D276B40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05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45A19-B521-4A44-83CF-C0280A2B17C3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18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D495C-3575-49EE-9D3A-60F8F43B75FA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86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D14A1-5873-4381-91C9-8F4CBF2CF949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620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52EFBD3-A80D-4169-A4C5-8FF63F744429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897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E544C-43FE-443D-BC80-E2C9FBF5F700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97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0A9E2C0-7A38-4B4E-B0B1-069ED4506132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Department of Artificial Intelligence and Machine learning Acharya Institute of technology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4B1929B-37D4-454C-A6A4-0C84110C651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6922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BF34EE0-AC12-4AC4-B786-69F7C50E3E37}"/>
              </a:ext>
            </a:extLst>
          </p:cNvPr>
          <p:cNvSpPr txBox="1">
            <a:spLocks/>
          </p:cNvSpPr>
          <p:nvPr/>
        </p:nvSpPr>
        <p:spPr>
          <a:xfrm>
            <a:off x="2333415" y="2614456"/>
            <a:ext cx="7620000" cy="12811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70000"/>
              </a:lnSpc>
              <a:defRPr/>
            </a:pPr>
            <a:endParaRPr lang="en-IN" altLang="en-US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  <a:defRPr/>
            </a:pPr>
            <a:endParaRPr lang="en-IN" altLang="en-US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  <a:defRPr/>
            </a:pPr>
            <a:endParaRPr lang="en-US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  <a:defRPr/>
            </a:pPr>
            <a:r>
              <a:rPr lang="en-I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BAI786 –Major Project</a:t>
            </a:r>
          </a:p>
          <a:p>
            <a:pPr algn="ctr">
              <a:lnSpc>
                <a:spcPct val="150000"/>
              </a:lnSpc>
              <a:defRPr/>
            </a:pPr>
            <a:r>
              <a:rPr lang="en-IN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Virtual Universe Construction for Digital Afterlife using Generative Neural Network</a:t>
            </a:r>
          </a:p>
          <a:p>
            <a:pPr algn="ctr">
              <a:lnSpc>
                <a:spcPct val="170000"/>
              </a:lnSpc>
              <a:defRPr/>
            </a:pPr>
            <a:endParaRPr lang="en-IN" altLang="en-US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70000"/>
              </a:lnSpc>
              <a:defRPr/>
            </a:pPr>
            <a:endParaRPr lang="en-IN" altLang="en-US" sz="1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4671C0-401B-4E6F-B720-4109C65CF298}"/>
              </a:ext>
            </a:extLst>
          </p:cNvPr>
          <p:cNvSpPr txBox="1">
            <a:spLocks/>
          </p:cNvSpPr>
          <p:nvPr/>
        </p:nvSpPr>
        <p:spPr bwMode="auto">
          <a:xfrm>
            <a:off x="1183599" y="4772664"/>
            <a:ext cx="5005171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 anchor="b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sz="10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2800" b="1" dirty="0">
                <a:solidFill>
                  <a:srgbClr val="178DBB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Presented By:</a:t>
            </a:r>
          </a:p>
          <a:p>
            <a:pPr>
              <a:defRPr/>
            </a:pPr>
            <a:r>
              <a:rPr lang="en-IN" sz="2400" b="1" dirty="0">
                <a:solidFill>
                  <a:srgbClr val="178DBB"/>
                </a:solidFill>
                <a:latin typeface="Times New Roman"/>
                <a:cs typeface="Times New Roman"/>
              </a:rPr>
              <a:t>Harshitha M V  1AY22AI038</a:t>
            </a:r>
          </a:p>
          <a:p>
            <a:pPr>
              <a:defRPr/>
            </a:pPr>
            <a:r>
              <a:rPr lang="en-IN" sz="2400" b="1" dirty="0" err="1">
                <a:solidFill>
                  <a:srgbClr val="178DBB"/>
                </a:solidFill>
                <a:latin typeface="Times New Roman"/>
                <a:cs typeface="Times New Roman"/>
              </a:rPr>
              <a:t>Navyashree</a:t>
            </a:r>
            <a:r>
              <a:rPr lang="en-IN" sz="2400" b="1" dirty="0">
                <a:solidFill>
                  <a:srgbClr val="178DBB"/>
                </a:solidFill>
                <a:latin typeface="Times New Roman"/>
                <a:cs typeface="Times New Roman"/>
              </a:rPr>
              <a:t> S     1AY22AI056</a:t>
            </a:r>
          </a:p>
          <a:p>
            <a:pPr>
              <a:defRPr/>
            </a:pPr>
            <a:r>
              <a:rPr lang="en-IN" sz="2400" b="1" dirty="0">
                <a:solidFill>
                  <a:srgbClr val="178DBB"/>
                </a:solidFill>
                <a:latin typeface="Times New Roman"/>
                <a:cs typeface="Times New Roman"/>
              </a:rPr>
              <a:t>Allene </a:t>
            </a:r>
            <a:r>
              <a:rPr lang="en-IN" sz="2400" b="1" dirty="0" err="1">
                <a:solidFill>
                  <a:srgbClr val="178DBB"/>
                </a:solidFill>
                <a:latin typeface="Times New Roman"/>
                <a:cs typeface="Times New Roman"/>
              </a:rPr>
              <a:t>Aaisha</a:t>
            </a:r>
            <a:r>
              <a:rPr lang="en-IN" sz="2400" b="1" dirty="0">
                <a:solidFill>
                  <a:srgbClr val="178DBB"/>
                </a:solidFill>
                <a:latin typeface="Times New Roman"/>
                <a:cs typeface="Times New Roman"/>
              </a:rPr>
              <a:t>     1AY22AI010</a:t>
            </a:r>
          </a:p>
          <a:p>
            <a:pPr>
              <a:defRPr/>
            </a:pPr>
            <a:r>
              <a:rPr lang="en-IN" sz="2400" b="1" dirty="0">
                <a:solidFill>
                  <a:srgbClr val="178DBB"/>
                </a:solidFill>
                <a:latin typeface="Times New Roman"/>
                <a:cs typeface="Times New Roman"/>
              </a:rPr>
              <a:t>Britta Biju          1AY22AI021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sz="10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15E643-36D4-43E5-8465-B07467E597F7}"/>
              </a:ext>
            </a:extLst>
          </p:cNvPr>
          <p:cNvSpPr txBox="1">
            <a:spLocks/>
          </p:cNvSpPr>
          <p:nvPr/>
        </p:nvSpPr>
        <p:spPr bwMode="auto">
          <a:xfrm>
            <a:off x="8015092" y="4425356"/>
            <a:ext cx="35814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>
            <a:normAutofit fontScale="25000" lnSpcReduction="20000"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eaLnBrk="1" fontAlgn="auto" hangingPunct="1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9600" b="1" dirty="0">
                <a:solidFill>
                  <a:srgbClr val="178DBB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Under the Guidance of</a:t>
            </a:r>
          </a:p>
          <a:p>
            <a:pPr eaLnBrk="1" fontAlgn="auto" hangingPunct="1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9600" b="1" dirty="0" err="1">
                <a:solidFill>
                  <a:srgbClr val="178DBB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Dr.</a:t>
            </a:r>
            <a:r>
              <a:rPr lang="en-IN" sz="9600" b="1" dirty="0">
                <a:solidFill>
                  <a:srgbClr val="178DBB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 Kavitha Nair R</a:t>
            </a:r>
          </a:p>
          <a:p>
            <a:pPr eaLnBrk="1" fontAlgn="auto" hangingPunct="1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9600" b="1" dirty="0">
                <a:solidFill>
                  <a:srgbClr val="178DBB"/>
                </a:solidFill>
                <a:latin typeface="Times New Roman" pitchFamily="18" charset="0"/>
                <a:cs typeface="Times New Roman" pitchFamily="18" charset="0"/>
              </a:rPr>
              <a:t>Assistant Professor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sz="4400" b="1" dirty="0">
              <a:solidFill>
                <a:srgbClr val="178DBB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7" name="AutoShape 7" descr="blob:https://web.whatsapp.com/fe18bbfe-2c3e-4747-a5e6-f836e5b16ec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>
                <a:solidFill>
                  <a:srgbClr val="404040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rgbClr val="404040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I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AutoShape 9" descr="blob:https://web.whatsapp.com/fe18bbfe-2c3e-4747-a5e6-f836e5b16ec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>
                <a:solidFill>
                  <a:srgbClr val="404040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rgbClr val="404040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I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AutoShape 11" descr="blob:https://web.whatsapp.com/fe18bbfe-2c3e-4747-a5e6-f836e5b16ec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>
                <a:solidFill>
                  <a:srgbClr val="404040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>
                <a:solidFill>
                  <a:srgbClr val="404040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◦"/>
              <a:defRPr sz="1400">
                <a:solidFill>
                  <a:srgbClr val="404040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I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75" y="349934"/>
            <a:ext cx="1943100" cy="132409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254178" y="459808"/>
            <a:ext cx="5686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VISVESVARAYA TECHNOLOGICAL UNIVERSITY</a:t>
            </a:r>
          </a:p>
          <a:p>
            <a:pPr algn="ctr"/>
            <a:r>
              <a:rPr lang="en-US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Belagavi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- 590 018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EC5D5-FF3F-4CD7-8883-AD0867D70A3A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 </a:t>
            </a:r>
          </a:p>
          <a:p>
            <a:r>
              <a:rPr lang="en-US" b="1"/>
              <a:t>Acharya Institute of technology </a:t>
            </a: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1</a:t>
            </a:fld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95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alt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8BEAD-C991-462E-9BEB-34F9D56AAEBD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3CB6652-3610-5811-5A8C-E2B8CF9E46C4}"/>
              </a:ext>
            </a:extLst>
          </p:cNvPr>
          <p:cNvGrpSpPr/>
          <p:nvPr/>
        </p:nvGrpSpPr>
        <p:grpSpPr>
          <a:xfrm>
            <a:off x="1731226" y="2036538"/>
            <a:ext cx="1838325" cy="369332"/>
            <a:chOff x="1362075" y="1851660"/>
            <a:chExt cx="1838325" cy="36933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D09C303-8C89-9211-794D-9D8CEEDA9280}"/>
                </a:ext>
              </a:extLst>
            </p:cNvPr>
            <p:cNvSpPr/>
            <p:nvPr/>
          </p:nvSpPr>
          <p:spPr>
            <a:xfrm>
              <a:off x="1362075" y="1851660"/>
              <a:ext cx="1838325" cy="3651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16315D7-B981-06C2-7E81-E8CDE04A97E8}"/>
                </a:ext>
              </a:extLst>
            </p:cNvPr>
            <p:cNvSpPr txBox="1"/>
            <p:nvPr/>
          </p:nvSpPr>
          <p:spPr>
            <a:xfrm>
              <a:off x="1409700" y="1851660"/>
              <a:ext cx="17716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>
                  <a:latin typeface="Times New Roman" panose="02020603050405020304" pitchFamily="18" charset="0"/>
                  <a:cs typeface="Times New Roman" panose="02020603050405020304" pitchFamily="18" charset="0"/>
                </a:rPr>
                <a:t>Question Input</a:t>
              </a: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724AE27-56E5-2A68-181C-AAB231452D28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2664676" y="2405870"/>
            <a:ext cx="0" cy="365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22B0821-AA15-FD16-D71E-F015C79489E1}"/>
              </a:ext>
            </a:extLst>
          </p:cNvPr>
          <p:cNvGrpSpPr/>
          <p:nvPr/>
        </p:nvGrpSpPr>
        <p:grpSpPr>
          <a:xfrm>
            <a:off x="1712176" y="2770991"/>
            <a:ext cx="1885949" cy="646330"/>
            <a:chOff x="1362075" y="1851659"/>
            <a:chExt cx="1885949" cy="38987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01B979-59A3-8895-1006-6469D195AE58}"/>
                </a:ext>
              </a:extLst>
            </p:cNvPr>
            <p:cNvSpPr/>
            <p:nvPr/>
          </p:nvSpPr>
          <p:spPr>
            <a:xfrm>
              <a:off x="1362075" y="1851660"/>
              <a:ext cx="1838325" cy="3651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C05CDEC-994D-A793-18CA-23428BEBF01D}"/>
                </a:ext>
              </a:extLst>
            </p:cNvPr>
            <p:cNvSpPr txBox="1"/>
            <p:nvPr/>
          </p:nvSpPr>
          <p:spPr>
            <a:xfrm>
              <a:off x="1409700" y="1851659"/>
              <a:ext cx="1838324" cy="389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Text Bot</a:t>
              </a:r>
            </a:p>
            <a:p>
              <a:pPr algn="ctr"/>
              <a:r>
                <a:rPr lang="en-IN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(Chunking +FAISS Search)</a:t>
              </a:r>
            </a:p>
          </p:txBody>
        </p: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85FFD10-19AD-F7E9-836F-A84ECF747256}"/>
              </a:ext>
            </a:extLst>
          </p:cNvPr>
          <p:cNvCxnSpPr>
            <a:cxnSpLocks/>
          </p:cNvCxnSpPr>
          <p:nvPr/>
        </p:nvCxnSpPr>
        <p:spPr>
          <a:xfrm>
            <a:off x="2664676" y="3386945"/>
            <a:ext cx="0" cy="365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D016E46-49E3-52E2-E0A1-09196C5135FD}"/>
              </a:ext>
            </a:extLst>
          </p:cNvPr>
          <p:cNvGrpSpPr/>
          <p:nvPr/>
        </p:nvGrpSpPr>
        <p:grpSpPr>
          <a:xfrm>
            <a:off x="1707413" y="3762722"/>
            <a:ext cx="1885949" cy="461666"/>
            <a:chOff x="1362075" y="1851660"/>
            <a:chExt cx="1885949" cy="27848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9595CED-3A25-78C4-6FC3-54849764C3FC}"/>
                </a:ext>
              </a:extLst>
            </p:cNvPr>
            <p:cNvSpPr/>
            <p:nvPr/>
          </p:nvSpPr>
          <p:spPr>
            <a:xfrm>
              <a:off x="1362075" y="1851660"/>
              <a:ext cx="1838325" cy="27848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505F31-2E92-3706-B479-68DEE1585A21}"/>
                </a:ext>
              </a:extLst>
            </p:cNvPr>
            <p:cNvSpPr txBox="1"/>
            <p:nvPr/>
          </p:nvSpPr>
          <p:spPr>
            <a:xfrm>
              <a:off x="1409700" y="1851660"/>
              <a:ext cx="1838324" cy="278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LLM Q&amp;A   </a:t>
              </a:r>
            </a:p>
            <a:p>
              <a:pPr algn="ctr"/>
              <a:r>
                <a:rPr lang="en-US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(Generate Text)</a:t>
              </a:r>
              <a:endParaRPr lang="en-IN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CBA131E-E0EE-22B4-A4B7-08774135FB1F}"/>
              </a:ext>
            </a:extLst>
          </p:cNvPr>
          <p:cNvCxnSpPr>
            <a:cxnSpLocks/>
          </p:cNvCxnSpPr>
          <p:nvPr/>
        </p:nvCxnSpPr>
        <p:spPr>
          <a:xfrm>
            <a:off x="2664676" y="4224388"/>
            <a:ext cx="0" cy="365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DAB91C4-3DF3-C580-3E98-640CC9750F6E}"/>
              </a:ext>
            </a:extLst>
          </p:cNvPr>
          <p:cNvGrpSpPr/>
          <p:nvPr/>
        </p:nvGrpSpPr>
        <p:grpSpPr>
          <a:xfrm>
            <a:off x="1707413" y="4590945"/>
            <a:ext cx="1885949" cy="830997"/>
            <a:chOff x="1362075" y="1851659"/>
            <a:chExt cx="1885949" cy="28759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C112584-0FDA-B374-6D47-9B28F368CB67}"/>
                </a:ext>
              </a:extLst>
            </p:cNvPr>
            <p:cNvSpPr/>
            <p:nvPr/>
          </p:nvSpPr>
          <p:spPr>
            <a:xfrm>
              <a:off x="1362075" y="1851660"/>
              <a:ext cx="1838325" cy="27848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B6E8284-8147-DB2E-CA8C-8D249E0B78D2}"/>
                </a:ext>
              </a:extLst>
            </p:cNvPr>
            <p:cNvSpPr txBox="1"/>
            <p:nvPr/>
          </p:nvSpPr>
          <p:spPr>
            <a:xfrm>
              <a:off x="1409700" y="1851659"/>
              <a:ext cx="1838324" cy="2875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Voice Bot</a:t>
              </a:r>
            </a:p>
            <a:p>
              <a:pPr algn="ctr"/>
              <a:r>
                <a:rPr lang="en-IN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(Text → Speech)</a:t>
              </a:r>
              <a:endParaRPr lang="en-US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en-IN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[Uses Reference Voice Sample]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C06D881-4A76-EE0C-03C8-266319CD58AB}"/>
              </a:ext>
            </a:extLst>
          </p:cNvPr>
          <p:cNvGrpSpPr/>
          <p:nvPr/>
        </p:nvGrpSpPr>
        <p:grpSpPr>
          <a:xfrm>
            <a:off x="4971325" y="4627204"/>
            <a:ext cx="1885949" cy="794738"/>
            <a:chOff x="1362075" y="1851660"/>
            <a:chExt cx="1885949" cy="278482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385AB2C-22F2-4222-18A6-0772897DDC01}"/>
                </a:ext>
              </a:extLst>
            </p:cNvPr>
            <p:cNvSpPr/>
            <p:nvPr/>
          </p:nvSpPr>
          <p:spPr>
            <a:xfrm>
              <a:off x="1362075" y="1851660"/>
              <a:ext cx="1838325" cy="27848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28A226A-12CC-6021-4052-639B3311F777}"/>
                </a:ext>
              </a:extLst>
            </p:cNvPr>
            <p:cNvSpPr txBox="1"/>
            <p:nvPr/>
          </p:nvSpPr>
          <p:spPr>
            <a:xfrm>
              <a:off x="1409700" y="1868096"/>
              <a:ext cx="1838324" cy="223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Video Bot</a:t>
              </a:r>
            </a:p>
            <a:p>
              <a:pPr algn="ctr"/>
              <a:r>
                <a:rPr lang="en-IN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(Lip-sync +</a:t>
              </a:r>
              <a:r>
                <a:rPr lang="en-US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 Animation)</a:t>
              </a:r>
            </a:p>
            <a:p>
              <a:pPr algn="ctr"/>
              <a:r>
                <a:rPr lang="en-IN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[Uses Reference</a:t>
              </a:r>
              <a:r>
                <a:rPr lang="en-US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 Image] </a:t>
              </a:r>
              <a:endParaRPr lang="en-IN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ED340A2-59EE-3441-D603-BAF86854529B}"/>
              </a:ext>
            </a:extLst>
          </p:cNvPr>
          <p:cNvGrpSpPr/>
          <p:nvPr/>
        </p:nvGrpSpPr>
        <p:grpSpPr>
          <a:xfrm>
            <a:off x="8233639" y="4594832"/>
            <a:ext cx="2136617" cy="783572"/>
            <a:chOff x="1362075" y="1851660"/>
            <a:chExt cx="1880233" cy="278482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F87699A-BDBD-E961-1C60-B74BCF8CBE01}"/>
                </a:ext>
              </a:extLst>
            </p:cNvPr>
            <p:cNvSpPr/>
            <p:nvPr/>
          </p:nvSpPr>
          <p:spPr>
            <a:xfrm>
              <a:off x="1362075" y="1851660"/>
              <a:ext cx="1838325" cy="27848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A411947-69EA-A706-14C3-306CA5AE4021}"/>
                </a:ext>
              </a:extLst>
            </p:cNvPr>
            <p:cNvSpPr txBox="1"/>
            <p:nvPr/>
          </p:nvSpPr>
          <p:spPr>
            <a:xfrm>
              <a:off x="1403984" y="1893042"/>
              <a:ext cx="1838324" cy="1640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latin typeface="Times New Roman" panose="02020603050405020304" pitchFamily="18" charset="0"/>
                  <a:cs typeface="Times New Roman" panose="02020603050405020304" pitchFamily="18" charset="0"/>
                </a:rPr>
                <a:t>Digital Avatar Response  (Text + Voice + Video) </a:t>
              </a:r>
              <a:endParaRPr lang="en-IN" sz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ADB7A49-A1F9-2F79-1523-35174DBBF402}"/>
              </a:ext>
            </a:extLst>
          </p:cNvPr>
          <p:cNvCxnSpPr>
            <a:cxnSpLocks/>
          </p:cNvCxnSpPr>
          <p:nvPr/>
        </p:nvCxnSpPr>
        <p:spPr>
          <a:xfrm flipV="1">
            <a:off x="3547336" y="4985019"/>
            <a:ext cx="1423989" cy="8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279C2CE-0CC1-1948-CDD8-6010D4952F37}"/>
              </a:ext>
            </a:extLst>
          </p:cNvPr>
          <p:cNvCxnSpPr>
            <a:cxnSpLocks/>
          </p:cNvCxnSpPr>
          <p:nvPr/>
        </p:nvCxnSpPr>
        <p:spPr>
          <a:xfrm flipV="1">
            <a:off x="6809650" y="4942104"/>
            <a:ext cx="1423989" cy="8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AF4C060-5BC8-7A9B-098C-2134F63E1206}"/>
              </a:ext>
            </a:extLst>
          </p:cNvPr>
          <p:cNvSpPr txBox="1"/>
          <p:nvPr/>
        </p:nvSpPr>
        <p:spPr>
          <a:xfrm>
            <a:off x="4739370" y="5747623"/>
            <a:ext cx="23022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2: Methodology Flow</a:t>
            </a:r>
          </a:p>
        </p:txBody>
      </p:sp>
    </p:spTree>
    <p:extLst>
      <p:ext uri="{BB962C8B-B14F-4D97-AF65-F5344CB8AC3E}">
        <p14:creationId xmlns:p14="http://schemas.microsoft.com/office/powerpoint/2010/main" val="1615850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alt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US" sz="44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083" y="1737360"/>
            <a:ext cx="10058400" cy="4023360"/>
          </a:xfrm>
        </p:spPr>
        <p:txBody>
          <a:bodyPr vert="horz" lIns="0" tIns="45720" rIns="0" bIns="45720" rtlCol="0" anchor="t">
            <a:noAutofit/>
          </a:bodyPr>
          <a:lstStyle/>
          <a:p>
            <a:pPr marL="0" indent="0" algn="just">
              <a:buNone/>
            </a:pPr>
            <a:r>
              <a:rPr lang="en-IN" sz="2800" b="1" dirty="0">
                <a:solidFill>
                  <a:schemeClr val="tx1"/>
                </a:solidFill>
                <a:latin typeface="Times New Roman"/>
                <a:cs typeface="Times New Roman"/>
              </a:rPr>
              <a:t>Algorithms</a:t>
            </a:r>
          </a:p>
          <a:p>
            <a:pPr algn="just">
              <a:buSzPct val="150000"/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/>
                </a:solidFill>
                <a:latin typeface="Times New Roman"/>
                <a:cs typeface="Times New Roman"/>
              </a:rPr>
              <a:t> Sentence Embedding &amp; Semantic Search</a:t>
            </a:r>
            <a:endParaRPr lang="en-IN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457200" lvl="1" indent="0" algn="just">
              <a:buNone/>
            </a:pPr>
            <a:r>
              <a:rPr lang="en-IN" sz="2000" dirty="0">
                <a:solidFill>
                  <a:schemeClr val="tx1"/>
                </a:solidFill>
                <a:latin typeface="Times New Roman"/>
                <a:cs typeface="Times New Roman"/>
              </a:rPr>
              <a:t>Algorithm: Sentence Transformers (all-MiniLM-L6-v2)</a:t>
            </a:r>
          </a:p>
          <a:p>
            <a:pPr algn="just">
              <a:buSzPct val="150000"/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/>
                </a:solidFill>
                <a:latin typeface="Times New Roman"/>
                <a:cs typeface="Times New Roman"/>
              </a:rPr>
              <a:t> Large Language Model for Q&amp;A</a:t>
            </a:r>
            <a:endParaRPr lang="en-IN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457200" lvl="1" indent="0" algn="just">
              <a:buNone/>
            </a:pPr>
            <a:r>
              <a:rPr lang="en-IN" sz="2000" dirty="0">
                <a:solidFill>
                  <a:schemeClr val="tx1"/>
                </a:solidFill>
                <a:latin typeface="Times New Roman"/>
                <a:cs typeface="Times New Roman"/>
              </a:rPr>
              <a:t>Algorithm: GPT4All (qwen2-1_5b-instruct or mistral-7b)</a:t>
            </a:r>
          </a:p>
          <a:p>
            <a:pPr algn="just">
              <a:buSzPct val="150000"/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/>
                </a:solidFill>
                <a:latin typeface="Times New Roman"/>
                <a:cs typeface="Times New Roman"/>
              </a:rPr>
              <a:t> Text-to-Speech Generation</a:t>
            </a:r>
            <a:endParaRPr lang="en-IN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457200" lvl="1" indent="0" algn="just">
              <a:buNone/>
            </a:pPr>
            <a:r>
              <a:rPr lang="en-IN" sz="2000" dirty="0">
                <a:solidFill>
                  <a:schemeClr val="tx1"/>
                </a:solidFill>
                <a:latin typeface="Times New Roman"/>
                <a:cs typeface="Times New Roman"/>
              </a:rPr>
              <a:t>Algorithm: Coqui XTTS V2</a:t>
            </a:r>
          </a:p>
          <a:p>
            <a:pPr algn="just">
              <a:buSzPct val="150000"/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/>
                </a:solidFill>
                <a:latin typeface="Times New Roman"/>
                <a:cs typeface="Times New Roman"/>
              </a:rPr>
              <a:t> Video Synthesis / Lip-Synced Avatar</a:t>
            </a:r>
            <a:endParaRPr lang="en-IN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457200" lvl="1" indent="0" algn="just">
              <a:buNone/>
            </a:pPr>
            <a:r>
              <a:rPr lang="en-IN" sz="2000" dirty="0">
                <a:solidFill>
                  <a:schemeClr val="tx1"/>
                </a:solidFill>
                <a:latin typeface="Times New Roman"/>
                <a:cs typeface="Times New Roman"/>
              </a:rPr>
              <a:t>Algorithm: </a:t>
            </a:r>
            <a:r>
              <a:rPr lang="en-IN" sz="2000" dirty="0" err="1">
                <a:solidFill>
                  <a:schemeClr val="tx1"/>
                </a:solidFill>
                <a:latin typeface="Times New Roman"/>
                <a:cs typeface="Times New Roman"/>
              </a:rPr>
              <a:t>SadTalker</a:t>
            </a:r>
            <a:endParaRPr lang="en-IN" sz="20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just">
              <a:buSzPct val="150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Times New Roman"/>
                <a:cs typeface="Times New Roman"/>
              </a:rPr>
              <a:t> Vector Search / Retrieval</a:t>
            </a:r>
          </a:p>
          <a:p>
            <a:pPr marL="0" indent="0" algn="just">
              <a:buSzPct val="150000"/>
              <a:buNone/>
            </a:pPr>
            <a:r>
              <a:rPr lang="en-US" b="1" dirty="0">
                <a:solidFill>
                  <a:schemeClr val="tx1"/>
                </a:solidFill>
                <a:latin typeface="Times New Roman"/>
                <a:cs typeface="Times New Roman"/>
              </a:rPr>
              <a:t>       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Algorithm: FAISS IndexFlatL2</a:t>
            </a: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8BEAD-C991-462E-9BEB-34F9D56AAEBD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08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US" sz="4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8BEAD-C991-462E-9BEB-34F9D56AAEBD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DB7E3B39-B3DD-22BD-0452-55A41A2003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1734216"/>
            <a:ext cx="10115203" cy="5022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SzPct val="150000"/>
              <a:buNone/>
              <a:tabLst/>
            </a:pPr>
            <a:r>
              <a:rPr lang="en-US" altLang="en-US" sz="2400" b="1" dirty="0">
                <a:solidFill>
                  <a:schemeClr val="tx1"/>
                </a:solidFill>
                <a:latin typeface="Times New Roman"/>
                <a:cs typeface="Times New Roman"/>
              </a:rPr>
              <a:t>Tools and frameworks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/>
              <a:cs typeface="Times New Roman"/>
            </a:endParaRPr>
          </a:p>
          <a:p>
            <a:pPr marL="261938" marR="0" lvl="0" indent="-261938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SzPct val="150000"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Programming language: Python</a:t>
            </a:r>
            <a:endParaRPr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/>
              <a:cs typeface="Times New Roman"/>
            </a:endParaRP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SzPct val="150000"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 Deep learning framework: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PyTorch</a:t>
            </a:r>
            <a:endParaRPr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/>
              <a:cs typeface="Times New Roman"/>
            </a:endParaRPr>
          </a:p>
          <a:p>
            <a:pPr marL="174625" marR="0" lvl="0" indent="-174625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SzPct val="150000"/>
              <a:buFont typeface="Arial" panose="020B0604020202020204" pitchFamily="34" charset="0"/>
              <a:buChar char="•"/>
              <a:tabLst/>
            </a:pPr>
            <a:r>
              <a:rPr lang="en-IN" sz="2400" dirty="0">
                <a:solidFill>
                  <a:schemeClr val="tx1"/>
                </a:solidFill>
                <a:latin typeface="Times New Roman"/>
                <a:cs typeface="Times New Roman"/>
              </a:rPr>
              <a:t> Video &amp; Image Processing: </a:t>
            </a:r>
            <a:r>
              <a:rPr lang="en-IN" sz="2400" dirty="0" err="1">
                <a:solidFill>
                  <a:schemeClr val="tx1"/>
                </a:solidFill>
                <a:latin typeface="Times New Roman"/>
                <a:cs typeface="Times New Roman"/>
              </a:rPr>
              <a:t>MoviePy</a:t>
            </a:r>
            <a:r>
              <a:rPr lang="en-IN" sz="2400" dirty="0">
                <a:solidFill>
                  <a:schemeClr val="tx1"/>
                </a:solidFill>
                <a:latin typeface="Times New Roman"/>
                <a:cs typeface="Times New Roman"/>
              </a:rPr>
              <a:t>, OpenCV, PIL (Pillow), </a:t>
            </a:r>
            <a:r>
              <a:rPr lang="en-IN" sz="2400" dirty="0" err="1">
                <a:solidFill>
                  <a:schemeClr val="tx1"/>
                </a:solidFill>
                <a:latin typeface="Times New Roman"/>
                <a:cs typeface="Times New Roman"/>
              </a:rPr>
              <a:t>imageio</a:t>
            </a:r>
            <a:r>
              <a:rPr lang="en-IN" sz="2400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en-IN" sz="2400" dirty="0" err="1">
                <a:solidFill>
                  <a:schemeClr val="tx1"/>
                </a:solidFill>
                <a:latin typeface="Times New Roman"/>
                <a:cs typeface="Times New Roman"/>
              </a:rPr>
              <a:t>imageio-ffmpeg</a:t>
            </a:r>
            <a:endParaRPr lang="en-IN" sz="24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261938" marR="0" lvl="0" indent="-261938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SzPct val="150000"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Supporting libraries: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Numpy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, SciPy,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SimpleAudio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, glob, re</a:t>
            </a:r>
            <a:endParaRPr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/>
              <a:cs typeface="Times New Roman"/>
            </a:endParaRP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SzPct val="150000"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 Embeddings &amp; NLP: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HuggingFace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 Transformers, </a:t>
            </a: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/>
                <a:cs typeface="Times New Roman"/>
              </a:rPr>
              <a:t>SentenceTransformers</a:t>
            </a:r>
            <a:endParaRPr lang="en-US" alt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/>
              <a:cs typeface="Times New Roman"/>
            </a:endParaRP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SzPct val="150000"/>
              <a:buFont typeface="Arial" panose="020B0604020202020204" pitchFamily="34" charset="0"/>
              <a:buChar char="•"/>
              <a:tabLst/>
            </a:pPr>
            <a:r>
              <a:rPr lang="en-US" sz="2400" dirty="0">
                <a:solidFill>
                  <a:schemeClr val="tx1"/>
                </a:solidFill>
                <a:latin typeface="Times New Roman"/>
                <a:cs typeface="Times New Roman"/>
              </a:rPr>
              <a:t> Search &amp; Retrieval: FAISS, NumPy, SciPy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SzPct val="150000"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1820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1D62D-0FC6-8A68-A83D-0BE6850E1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93330-AFCF-2298-8023-CFCD70755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EDF1A8D-A3AA-EEFA-3394-684895EF0C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2745482"/>
              </p:ext>
            </p:extLst>
          </p:nvPr>
        </p:nvGraphicFramePr>
        <p:xfrm>
          <a:off x="1154083" y="2008681"/>
          <a:ext cx="10058400" cy="39260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6682">
                  <a:extLst>
                    <a:ext uri="{9D8B030D-6E8A-4147-A177-3AD203B41FA5}">
                      <a16:colId xmlns:a16="http://schemas.microsoft.com/office/drawing/2014/main" val="3652479877"/>
                    </a:ext>
                  </a:extLst>
                </a:gridCol>
                <a:gridCol w="2067643">
                  <a:extLst>
                    <a:ext uri="{9D8B030D-6E8A-4147-A177-3AD203B41FA5}">
                      <a16:colId xmlns:a16="http://schemas.microsoft.com/office/drawing/2014/main" val="263670998"/>
                    </a:ext>
                  </a:extLst>
                </a:gridCol>
                <a:gridCol w="4620197">
                  <a:extLst>
                    <a:ext uri="{9D8B030D-6E8A-4147-A177-3AD203B41FA5}">
                      <a16:colId xmlns:a16="http://schemas.microsoft.com/office/drawing/2014/main" val="286048139"/>
                    </a:ext>
                  </a:extLst>
                </a:gridCol>
                <a:gridCol w="2723878">
                  <a:extLst>
                    <a:ext uri="{9D8B030D-6E8A-4147-A177-3AD203B41FA5}">
                      <a16:colId xmlns:a16="http://schemas.microsoft.com/office/drawing/2014/main" val="2632059830"/>
                    </a:ext>
                  </a:extLst>
                </a:gridCol>
              </a:tblGrid>
              <a:tr h="561587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1573" marR="51573" marT="25787" marB="25787"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Case</a:t>
                      </a:r>
                      <a:endParaRPr 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1573" marR="51573" marT="25787" marB="25787"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Steps</a:t>
                      </a:r>
                      <a:endParaRPr 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1573" marR="51573" marT="25787" marB="25787" anchor="ctr"/>
                </a:tc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US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</a:t>
                      </a:r>
                      <a:endParaRPr lang="en-US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1573" marR="51573" marT="25787" marB="25787" anchor="ctr"/>
                </a:tc>
                <a:extLst>
                  <a:ext uri="{0D108BD9-81ED-4DB2-BD59-A6C34878D82A}">
                    <a16:rowId xmlns:a16="http://schemas.microsoft.com/office/drawing/2014/main" val="2815810676"/>
                  </a:ext>
                </a:extLst>
              </a:tr>
              <a:tr h="733318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T01</a:t>
                      </a:r>
                      <a:endParaRPr lang="en-IN" sz="14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Knowledge Retrieval Accuracy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Ask 20 known factual questions about Ratan Tata</a:t>
                      </a:r>
                      <a:b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Verify if retrieved transcript chunks match expected answers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retrieves correct context with high accuracy (~92%)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5560128"/>
                  </a:ext>
                </a:extLst>
              </a:tr>
              <a:tr h="712610">
                <a:tc>
                  <a:txBody>
                    <a:bodyPr/>
                    <a:lstStyle/>
                    <a:p>
                      <a:pPr algn="just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T02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LLM Response Generation Test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Provide questions with multiple variations</a:t>
                      </a:r>
                      <a:b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Check if GPT4All generates clear, factual one-line answers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LLM produces consistent, context-aware responses without hallucination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885465"/>
                  </a:ext>
                </a:extLst>
              </a:tr>
              <a:tr h="822656">
                <a:tc>
                  <a:txBody>
                    <a:bodyPr/>
                    <a:lstStyle/>
                    <a:p>
                      <a:pPr algn="just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T03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Voice Synthesis Output Test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Generate voice for 10 different answers</a:t>
                      </a:r>
                      <a:b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Compare clarity and similarity with reference voice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Voice output maintains clear pronunciation and matches target voice (~4.6/5 MOS)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9739143"/>
                  </a:ext>
                </a:extLst>
              </a:tr>
              <a:tr h="1076979">
                <a:tc>
                  <a:txBody>
                    <a:bodyPr/>
                    <a:lstStyle/>
                    <a:p>
                      <a:pPr algn="just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T04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Video Lip-Sync Generation Test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Run SadTalker with 10 audio inputs </a:t>
                      </a:r>
                      <a:b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Inspect lip-sync accuracy and facial stability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Lip-sync aligns correctly with audio; no major distortions (~95% similarity)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2695697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029DE-4860-B745-2873-065CAACF7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66553-E747-4200-BDC0-E2F680CDC52C}" type="datetime4">
              <a:rPr lang="en-US" smtClean="0"/>
              <a:t>December 18,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8FB6C-DD2A-D9F5-1B6E-6F724E37E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Department of Artificial Intelligence and Machine learning</a:t>
            </a:r>
          </a:p>
          <a:p>
            <a:r>
              <a:rPr lang="en-US" b="1" dirty="0"/>
              <a:t>Acharya Institute of technology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4B9B8-2E92-DF61-B3E3-23B056192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E7FB1D-A5F9-A6A4-A69A-FA62B485A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90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027" y="876933"/>
            <a:ext cx="10058400" cy="83210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IN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esults</a:t>
            </a:r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Discussion</a:t>
            </a:r>
            <a:endParaRPr lang="en-US" sz="4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4E52E-881A-4716-BECB-88F3A1E4FBA7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11560"/>
            <a:ext cx="1535691" cy="1450757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8B7CAC0-8515-5D1A-F62A-C30E9E36B6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2648252"/>
              </p:ext>
            </p:extLst>
          </p:nvPr>
        </p:nvGraphicFramePr>
        <p:xfrm>
          <a:off x="1239026" y="2464170"/>
          <a:ext cx="9312860" cy="3505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99226">
                  <a:extLst>
                    <a:ext uri="{9D8B030D-6E8A-4147-A177-3AD203B41FA5}">
                      <a16:colId xmlns:a16="http://schemas.microsoft.com/office/drawing/2014/main" val="2550854999"/>
                    </a:ext>
                  </a:extLst>
                </a:gridCol>
                <a:gridCol w="3562169">
                  <a:extLst>
                    <a:ext uri="{9D8B030D-6E8A-4147-A177-3AD203B41FA5}">
                      <a16:colId xmlns:a16="http://schemas.microsoft.com/office/drawing/2014/main" val="2997585997"/>
                    </a:ext>
                  </a:extLst>
                </a:gridCol>
                <a:gridCol w="3351465">
                  <a:extLst>
                    <a:ext uri="{9D8B030D-6E8A-4147-A177-3AD203B41FA5}">
                      <a16:colId xmlns:a16="http://schemas.microsoft.com/office/drawing/2014/main" val="29601289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Criteria</a:t>
                      </a:r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Base Paper Approach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919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Response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Static, rule-based replies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Dynamic responses using RAG retrieval from 11k+ transcripts</a:t>
                      </a:r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709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Voice 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Generic TTS voice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Cloned voice resembling the real person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2122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Avatar Quality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 facial realism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similarity (~95%) with natural facial motion</a:t>
                      </a:r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964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Memory Capability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long-term 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Transcript-based retrieval enabling contextual responses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24362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62F0179-11FE-02FD-7A94-BEB98EAD0CB1}"/>
              </a:ext>
            </a:extLst>
          </p:cNvPr>
          <p:cNvSpPr txBox="1"/>
          <p:nvPr/>
        </p:nvSpPr>
        <p:spPr>
          <a:xfrm>
            <a:off x="3117510" y="2067093"/>
            <a:ext cx="7270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i="1">
                <a:latin typeface="Times New Roman" panose="02020603050405020304" pitchFamily="18" charset="0"/>
                <a:cs typeface="Times New Roman" panose="02020603050405020304" pitchFamily="18" charset="0"/>
              </a:rPr>
              <a:t>Table 2: Results Comparison table</a:t>
            </a:r>
          </a:p>
        </p:txBody>
      </p:sp>
    </p:spTree>
    <p:extLst>
      <p:ext uri="{BB962C8B-B14F-4D97-AF65-F5344CB8AC3E}">
        <p14:creationId xmlns:p14="http://schemas.microsoft.com/office/powerpoint/2010/main" val="47089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45D5D-3820-99BA-BBD5-8C6206E06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DAF2A-FB43-BDC6-ED34-828B62CBA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083" y="758468"/>
            <a:ext cx="10058400" cy="832104"/>
          </a:xfrm>
        </p:spPr>
        <p:txBody>
          <a:bodyPr>
            <a:normAutofit/>
          </a:bodyPr>
          <a:lstStyle/>
          <a:p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IN" sz="4000" err="1">
                <a:latin typeface="Times New Roman" panose="02020603050405020304" pitchFamily="18" charset="0"/>
                <a:cs typeface="Times New Roman" panose="02020603050405020304" pitchFamily="18" charset="0"/>
              </a:rPr>
              <a:t>esults</a:t>
            </a:r>
            <a:r>
              <a:rPr lang="en-IN" sz="4000">
                <a:latin typeface="Times New Roman" panose="02020603050405020304" pitchFamily="18" charset="0"/>
                <a:cs typeface="Times New Roman" panose="02020603050405020304" pitchFamily="18" charset="0"/>
              </a:rPr>
              <a:t> &amp; Discussion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F50DE-EF27-D3E5-4AAC-1F2C346BB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083" y="1771150"/>
            <a:ext cx="10058400" cy="4023360"/>
          </a:xfrm>
        </p:spPr>
        <p:txBody>
          <a:bodyPr/>
          <a:lstStyle/>
          <a:p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 &amp; Evaluation</a:t>
            </a:r>
            <a:endParaRPr 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EC5AB-6E25-D601-9BE9-34607AFBE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4E52E-881A-4716-BECB-88F3A1E4FBA7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41A4D-1F1F-D5F0-E763-FF2A2F5F1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FD266-C96D-42B9-C465-8CFC1FB98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37365F-066B-A681-5450-1D2098A20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9043" y="139815"/>
            <a:ext cx="1535691" cy="1450757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E2EDDD2-62F5-DEE2-A37B-C790CA5941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4030834"/>
              </p:ext>
            </p:extLst>
          </p:nvPr>
        </p:nvGraphicFramePr>
        <p:xfrm>
          <a:off x="1379690" y="2647280"/>
          <a:ext cx="9432619" cy="381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7422">
                  <a:extLst>
                    <a:ext uri="{9D8B030D-6E8A-4147-A177-3AD203B41FA5}">
                      <a16:colId xmlns:a16="http://schemas.microsoft.com/office/drawing/2014/main" val="2550854999"/>
                    </a:ext>
                  </a:extLst>
                </a:gridCol>
                <a:gridCol w="3100686">
                  <a:extLst>
                    <a:ext uri="{9D8B030D-6E8A-4147-A177-3AD203B41FA5}">
                      <a16:colId xmlns:a16="http://schemas.microsoft.com/office/drawing/2014/main" val="2997585997"/>
                    </a:ext>
                  </a:extLst>
                </a:gridCol>
                <a:gridCol w="2914511">
                  <a:extLst>
                    <a:ext uri="{9D8B030D-6E8A-4147-A177-3AD203B41FA5}">
                      <a16:colId xmlns:a16="http://schemas.microsoft.com/office/drawing/2014/main" val="2960128986"/>
                    </a:ext>
                  </a:extLst>
                </a:gridCol>
              </a:tblGrid>
              <a:tr h="354139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Metric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Evaluation 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919539"/>
                  </a:ext>
                </a:extLst>
              </a:tr>
              <a:tr h="898969"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Knowledge Retrieval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Ability to fetch correct context from transcripts using RAG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91% (qualitative testing shows correct context for most queries)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709832"/>
                  </a:ext>
                </a:extLst>
              </a:tr>
              <a:tr h="898969"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Avatar Similarity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Visual resemblance between generated avatar and original person</a:t>
                      </a:r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95% observed (facial structure &amp; expressions closely match)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2122778"/>
                  </a:ext>
                </a:extLst>
              </a:tr>
              <a:tr h="898969">
                <a:tc>
                  <a:txBody>
                    <a:bodyPr/>
                    <a:lstStyle/>
                    <a:p>
                      <a:pPr algn="just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Voice Quality Rating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Match between cloned voice and target speaker</a:t>
                      </a:r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85% in tone, pitch, and speaking style (subjective evaluation)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8964610"/>
                  </a:ext>
                </a:extLst>
              </a:tr>
              <a:tr h="354139">
                <a:tc>
                  <a:txBody>
                    <a:bodyPr/>
                    <a:lstStyle/>
                    <a:p>
                      <a:pPr algn="just"/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243628"/>
                  </a:ext>
                </a:extLst>
              </a:tr>
            </a:tbl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2A8F6F-59DD-C6B5-B3D2-CF89DE8467A9}"/>
              </a:ext>
            </a:extLst>
          </p:cNvPr>
          <p:cNvCxnSpPr>
            <a:cxnSpLocks/>
          </p:cNvCxnSpPr>
          <p:nvPr/>
        </p:nvCxnSpPr>
        <p:spPr>
          <a:xfrm>
            <a:off x="1379690" y="6047182"/>
            <a:ext cx="943261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9C21294-6F05-25F4-5A15-84506CA3EF48}"/>
              </a:ext>
            </a:extLst>
          </p:cNvPr>
          <p:cNvSpPr txBox="1"/>
          <p:nvPr/>
        </p:nvSpPr>
        <p:spPr>
          <a:xfrm>
            <a:off x="4066390" y="2253342"/>
            <a:ext cx="7270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i="1">
                <a:latin typeface="Times New Roman" panose="02020603050405020304" pitchFamily="18" charset="0"/>
                <a:cs typeface="Times New Roman" panose="02020603050405020304" pitchFamily="18" charset="0"/>
              </a:rPr>
              <a:t>Table 3: Results Comparison table</a:t>
            </a:r>
          </a:p>
        </p:txBody>
      </p:sp>
    </p:spTree>
    <p:extLst>
      <p:ext uri="{BB962C8B-B14F-4D97-AF65-F5344CB8AC3E}">
        <p14:creationId xmlns:p14="http://schemas.microsoft.com/office/powerpoint/2010/main" val="2148049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A71D68-78B1-83F9-2ED8-E14B2B2B6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01CEC-EB42-1881-BD73-B4051CE29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083" y="758468"/>
            <a:ext cx="10058400" cy="832104"/>
          </a:xfrm>
        </p:spPr>
        <p:txBody>
          <a:bodyPr>
            <a:normAutofit/>
          </a:bodyPr>
          <a:lstStyle/>
          <a:p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IN" sz="4000" err="1">
                <a:latin typeface="Times New Roman" panose="02020603050405020304" pitchFamily="18" charset="0"/>
                <a:cs typeface="Times New Roman" panose="02020603050405020304" pitchFamily="18" charset="0"/>
              </a:rPr>
              <a:t>esults</a:t>
            </a:r>
            <a:r>
              <a:rPr lang="en-IN" sz="4000">
                <a:latin typeface="Times New Roman" panose="02020603050405020304" pitchFamily="18" charset="0"/>
                <a:cs typeface="Times New Roman" panose="02020603050405020304" pitchFamily="18" charset="0"/>
              </a:rPr>
              <a:t> &amp; Discussion</a:t>
            </a:r>
            <a:endParaRPr lang="en-US" sz="40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58E28-8139-D5AB-4224-D2A80E4E6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4E52E-881A-4716-BECB-88F3A1E4FBA7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3D76D-95EF-29E1-33C1-E03F94D27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F74E5-3EFE-6384-33BA-1321CB249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C73105-DE69-BE2E-8A9C-B9779E095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9043" y="139815"/>
            <a:ext cx="1535691" cy="1450757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977A70E-88FA-BED1-DB39-B47BDABF92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9223907"/>
              </p:ext>
            </p:extLst>
          </p:nvPr>
        </p:nvGraphicFramePr>
        <p:xfrm>
          <a:off x="1197001" y="1815378"/>
          <a:ext cx="9432619" cy="4419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57294">
                  <a:extLst>
                    <a:ext uri="{9D8B030D-6E8A-4147-A177-3AD203B41FA5}">
                      <a16:colId xmlns:a16="http://schemas.microsoft.com/office/drawing/2014/main" val="2550854999"/>
                    </a:ext>
                  </a:extLst>
                </a:gridCol>
                <a:gridCol w="3060814">
                  <a:extLst>
                    <a:ext uri="{9D8B030D-6E8A-4147-A177-3AD203B41FA5}">
                      <a16:colId xmlns:a16="http://schemas.microsoft.com/office/drawing/2014/main" val="2997585997"/>
                    </a:ext>
                  </a:extLst>
                </a:gridCol>
                <a:gridCol w="2914511">
                  <a:extLst>
                    <a:ext uri="{9D8B030D-6E8A-4147-A177-3AD203B41FA5}">
                      <a16:colId xmlns:a16="http://schemas.microsoft.com/office/drawing/2014/main" val="2960128986"/>
                    </a:ext>
                  </a:extLst>
                </a:gridCol>
              </a:tblGrid>
              <a:tr h="354139">
                <a:tc>
                  <a:txBody>
                    <a:bodyPr/>
                    <a:lstStyle/>
                    <a:p>
                      <a:pPr algn="just">
                        <a:buNone/>
                      </a:pPr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Evaluation 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919539"/>
                  </a:ext>
                </a:extLst>
              </a:tr>
              <a:tr h="1013696"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Response Latency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 taken for complete pipeline: text → audio → video</a:t>
                      </a:r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 minutes with 90% accuracy(qualitative testing shows correct context for most queries)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8709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Response 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Measures how relevant and specific the generated answers are to the user’s query</a:t>
                      </a:r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92% due to RAG-based contextual filtering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2122778"/>
                  </a:ext>
                </a:extLst>
              </a:tr>
              <a:tr h="898969">
                <a:tc>
                  <a:txBody>
                    <a:bodyPr/>
                    <a:lstStyle/>
                    <a:p>
                      <a:pPr algn="just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User Recognition Rate</a:t>
                      </a: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Ability of users to recognize the avatar as the target person</a:t>
                      </a:r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95% of users correctly identified the avatar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8964610"/>
                  </a:ext>
                </a:extLst>
              </a:tr>
              <a:tr h="354139">
                <a:tc>
                  <a:txBody>
                    <a:bodyPr/>
                    <a:lstStyle/>
                    <a:p>
                      <a:pPr algn="just"/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IN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6243628"/>
                  </a:ext>
                </a:extLst>
              </a:tr>
            </a:tbl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4CC377B-0674-16B9-A2A3-E5A158DFDF32}"/>
              </a:ext>
            </a:extLst>
          </p:cNvPr>
          <p:cNvCxnSpPr>
            <a:cxnSpLocks/>
          </p:cNvCxnSpPr>
          <p:nvPr/>
        </p:nvCxnSpPr>
        <p:spPr>
          <a:xfrm>
            <a:off x="1197001" y="5769864"/>
            <a:ext cx="943261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899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 of Prototype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4E52E-881A-4716-BECB-88F3A1E4FBA7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Department of Artificial Intelligence and Machine learning</a:t>
            </a:r>
          </a:p>
          <a:p>
            <a:r>
              <a:rPr lang="en-US" b="1" dirty="0"/>
              <a:t>Acharya Institute of technology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3B3CC2-4C11-FFE7-A7B9-AA2C63D4901D}"/>
              </a:ext>
            </a:extLst>
          </p:cNvPr>
          <p:cNvSpPr txBox="1"/>
          <p:nvPr/>
        </p:nvSpPr>
        <p:spPr>
          <a:xfrm>
            <a:off x="2736960" y="5527008"/>
            <a:ext cx="59923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3 : Demo of Virtual Ratan Tata answering a user query (Text → Voice)</a:t>
            </a:r>
          </a:p>
        </p:txBody>
      </p:sp>
      <p:pic>
        <p:nvPicPr>
          <p:cNvPr id="10" name="WhatsApp Video 2025-12-02 at 01.13.18_81fe3167">
            <a:hlinkClick r:id="" action="ppaction://media"/>
            <a:extLst>
              <a:ext uri="{FF2B5EF4-FFF2-40B4-BE49-F238E27FC236}">
                <a16:creationId xmlns:a16="http://schemas.microsoft.com/office/drawing/2014/main" id="{460449D0-4D74-0F4D-3B6D-58AE45BC3BA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746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03190" y="1958692"/>
            <a:ext cx="5414943" cy="30522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87472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0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 of Prototype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4E52E-881A-4716-BECB-88F3A1E4FBA7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Department of Artificial Intelligence and Machine learning</a:t>
            </a:r>
          </a:p>
          <a:p>
            <a:r>
              <a:rPr lang="en-US" b="1" dirty="0"/>
              <a:t>Acharya Institute of technology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5B82065-4752-2FE7-4AC8-F2BB17F12A5B}"/>
              </a:ext>
            </a:extLst>
          </p:cNvPr>
          <p:cNvSpPr txBox="1"/>
          <p:nvPr/>
        </p:nvSpPr>
        <p:spPr>
          <a:xfrm>
            <a:off x="2622545" y="5425597"/>
            <a:ext cx="60935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4: Demo of Virtual Ratan Tata answering a user query (Text → Voice → Animated Avatar)</a:t>
            </a:r>
          </a:p>
        </p:txBody>
      </p:sp>
      <p:pic>
        <p:nvPicPr>
          <p:cNvPr id="10" name="WhatsApp Video 2025-12-02 at 01.13.18_81fe3167">
            <a:hlinkClick r:id="" action="ppaction://media"/>
            <a:extLst>
              <a:ext uri="{FF2B5EF4-FFF2-40B4-BE49-F238E27FC236}">
                <a16:creationId xmlns:a16="http://schemas.microsoft.com/office/drawing/2014/main" id="{23DCA6BB-BA4C-D818-DD5F-5371A3B0311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513" end="16019.7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0214" y="1965041"/>
            <a:ext cx="5194298" cy="292791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636926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3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DAF2B-332F-4CDE-AA20-4E9F4BAE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r>
              <a:rPr lang="en-US"/>
              <a:t>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C7B27-F230-4E34-9690-7EA07CF66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B9827-5694-4924-A468-5E7CF0D57C63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641925-770C-49A4-BB09-B8BB1CD81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Artificial Intelligence and Machine learning </a:t>
            </a:r>
          </a:p>
          <a:p>
            <a:r>
              <a:rPr lang="en-US"/>
              <a:t>Acharya Institute of technology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D741E-89E4-4FE9-9C2C-02CB1826B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8D86AB-CA6B-4761-A8C6-6322FB974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8B66AAA9-6B1B-81E6-70ED-5B644FC10E5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1903730"/>
            <a:ext cx="10237470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50000"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Emotion Modeling &amp; Expression Synthesis</a:t>
            </a: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 the avatar with emotional speech, facial expressions, and body language to make interactions more natural and human-like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50000"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Real-Time Interactive Avatar System</a:t>
            </a: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Upgrade the pipeline to support real-time text, voice, and video generation for live conversational experiences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50000"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Long-Term Memory Simulation</a:t>
            </a: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 memory retention mechanisms so the virtual persona can learn from past interactions and evolve over time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50000"/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3D Avatar &amp; Full-Body Animation</a:t>
            </a: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Extend from 2D talking heads to fully animated 3D avatars capable of gestures, movement, and immersive virtual presence</a:t>
            </a:r>
          </a:p>
        </p:txBody>
      </p:sp>
    </p:spTree>
    <p:extLst>
      <p:ext uri="{BB962C8B-B14F-4D97-AF65-F5344CB8AC3E}">
        <p14:creationId xmlns:p14="http://schemas.microsoft.com/office/powerpoint/2010/main" val="4181349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387" y="340790"/>
            <a:ext cx="10058400" cy="1450757"/>
          </a:xfrm>
        </p:spPr>
        <p:txBody>
          <a:bodyPr>
            <a:normAutofit/>
          </a:bodyPr>
          <a:lstStyle/>
          <a:p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B85A4-C21A-422F-BEA9-A896D97D98A6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1FEC76CF-8C42-0027-4289-8BF4292B33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74274" y="1737360"/>
            <a:ext cx="996696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SzPct val="150000"/>
              <a:buNone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  <a:p>
            <a:pPr marL="457200"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  <a:p>
            <a:pPr marL="457200"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</a:t>
            </a:r>
          </a:p>
          <a:p>
            <a:pPr marL="457200"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 and Discussion</a:t>
            </a:r>
          </a:p>
          <a:p>
            <a:pPr marL="457200"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 of Prototype</a:t>
            </a:r>
          </a:p>
          <a:p>
            <a:pPr marL="457200"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  <a:p>
            <a:pPr marL="457200"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Font typeface="+mj-lt"/>
              <a:buAutoNum type="arabicPeriod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Research Paper Status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>
                  <a:lumMod val="75000"/>
                </a:schemeClr>
              </a:buClr>
              <a:buSzPct val="150000"/>
              <a:buNone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5078910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Status of Paper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Manuscript Completed: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paper has been fully written, formatted, and finalized</a:t>
            </a:r>
          </a:p>
          <a:p>
            <a:pPr algn="just">
              <a:lnSpc>
                <a:spcPct val="1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Plagiarism Check Completed: </a:t>
            </a:r>
            <a:r>
              <a:rPr 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plagiarism screening has been successfully completed and cleared (3%)</a:t>
            </a:r>
          </a:p>
          <a:p>
            <a:pPr algn="just">
              <a:lnSpc>
                <a:spcPct val="1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Final Revisions Completed: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reviewer and self-review corrections were incorporated before submission</a:t>
            </a:r>
          </a:p>
          <a:p>
            <a:pPr algn="just">
              <a:lnSpc>
                <a:spcPct val="1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Research Paper Submitted: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research paper has been officially submitted to the selected journal/conference and is now awaiting review</a:t>
            </a:r>
          </a:p>
          <a:p>
            <a:pPr>
              <a:lnSpc>
                <a:spcPct val="100000"/>
              </a:lnSpc>
              <a:buSzPct val="150000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B1E1D-2C65-404E-9607-9120C8043184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7716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A31DF-3D9A-46B1-B6D3-06CCA82ED2C5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21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99D97B4C-8FA1-2CEC-9F1B-24B9F99CD3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1965811"/>
            <a:ext cx="1026871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50000"/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project successfully integrates RAG, voice cloning, and talking-face generation to create a realistic digital avatar system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50000"/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It demonstrates how generative neural networks can preserve and simulate human-like communication for digital afterlife applications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50000"/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pipeline effectively converts text queries into synchronized audio–video responses, enabling immersive virtual interaction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50000"/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Overall, the project shows the potential of AI-driven virtual universes to extend human presence beyond physical life and enable meaningful digital companionship</a:t>
            </a:r>
          </a:p>
        </p:txBody>
      </p:sp>
    </p:spTree>
    <p:extLst>
      <p:ext uri="{BB962C8B-B14F-4D97-AF65-F5344CB8AC3E}">
        <p14:creationId xmlns:p14="http://schemas.microsoft.com/office/powerpoint/2010/main" val="30433228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00000"/>
              </a:lnSpc>
            </a:pP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J. Thies, M. </a:t>
            </a:r>
            <a:r>
              <a:rPr lang="en-US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Elgharib</a:t>
            </a: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A. Tewari, C. </a:t>
            </a:r>
            <a:r>
              <a:rPr lang="en-US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Theobalt</a:t>
            </a: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M. </a:t>
            </a:r>
            <a:r>
              <a:rPr lang="en-US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Nießner</a:t>
            </a: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“Neural voice puppetry: Audio-driven facial reenactment,” ACM Transactions on Graphics, vol. 39, no. 4, pp. 1–13, 2019.</a:t>
            </a:r>
            <a:endParaRPr lang="en-IN" b="1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[2] R. Yi, Z. Ye, J. Zhang, H. Bao, and Y.-J. Liu, “Audio-driven talking face video generation with learning-based personalized head pose,” IEEE Transactions on Multimedia, vol. 23, pp. 1–13, 2020. </a:t>
            </a:r>
            <a:endParaRPr lang="en-IN" b="1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 C. AI, “</a:t>
            </a:r>
            <a:r>
              <a:rPr lang="en-US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Xtts</a:t>
            </a: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v2: Cross-lingual, zero-shot voice cloning,” https://coqui.ai/ docs/</a:t>
            </a:r>
            <a:r>
              <a:rPr lang="en-US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xtts</a:t>
            </a: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2024. </a:t>
            </a:r>
            <a:endParaRPr lang="en-IN" b="1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[4] T. Karras, S. Laine, M. </a:t>
            </a:r>
            <a:r>
              <a:rPr lang="en-US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Aittala</a:t>
            </a: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J. Hellsten, J. Lehtinen, and T. Aila, “Analyzing and improving the image quality of </a:t>
            </a:r>
            <a:r>
              <a:rPr lang="en-US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stylegan</a:t>
            </a: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,” Proceedings of the IEEE/CVF conference on computer vision and pattern recognition, pp. 8110–8119, 2020</a:t>
            </a:r>
            <a:endParaRPr lang="en-IN" b="1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60ED7-12F1-4B60-B94B-A6E0A4F586A2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22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6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Any Questions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F3062-48C5-4526-848E-4808DF814EA1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23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pic>
        <p:nvPicPr>
          <p:cNvPr id="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221163" y="2428875"/>
            <a:ext cx="3810000" cy="2857500"/>
          </a:xfrm>
          <a:noFill/>
        </p:spPr>
      </p:pic>
    </p:spTree>
    <p:extLst>
      <p:ext uri="{BB962C8B-B14F-4D97-AF65-F5344CB8AC3E}">
        <p14:creationId xmlns:p14="http://schemas.microsoft.com/office/powerpoint/2010/main" val="34569310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320" y="1306088"/>
            <a:ext cx="10058400" cy="402336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1380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itchFamily="66" charset="0"/>
                <a:cs typeface="Arial" charset="0"/>
              </a:rPr>
              <a:t>  </a:t>
            </a:r>
          </a:p>
          <a:p>
            <a:pPr algn="ctr"/>
            <a:r>
              <a:rPr lang="en-US" sz="1380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dwardian Script ITC" pitchFamily="66" charset="0"/>
                <a:cs typeface="Arial" charset="0"/>
              </a:rPr>
              <a:t>Thank you</a:t>
            </a:r>
            <a:endParaRPr lang="en-IN" sz="13800">
              <a:latin typeface="Arial" charset="0"/>
              <a:cs typeface="Arial" charset="0"/>
            </a:endParaRPr>
          </a:p>
          <a:p>
            <a:pPr algn="ctr"/>
            <a:endParaRPr lang="en-US" sz="13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4928-5F4B-45C0-8C0A-66A1E69BEF63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24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579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US" sz="40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47415-58C1-4C80-B94F-E6CEF320A4BC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096AC48-6120-D9E3-0281-5E0C3478F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Virtual Universe Construction for Digital Afterlife using </a:t>
            </a:r>
            <a:r>
              <a:rPr lang="en-IN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Neural Network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When people die, we lose their knowledge, memories, and personality forever because there is no good way to save their digital identity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Used AI and voice technology to create digital avatars (copies) of real people that can remember things and talk like them in virtual worlds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Build a system that lets people create a digital version of themselves that can live on in virtual spaces after they are gone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Used AI face generators to make avatars look real, voice tools to make them sound real, and a memory system so they can have conversations that feel natural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 measure success by how real the avatars look, how good their voice sounds, how fast they respond, and how many people recognize them correctly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2009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40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BAF19-326D-4DDF-8501-694B4D1258D8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97C2DCB-23F4-C59D-D90A-51F32FA66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People’s memories and digital presence are lost forever after death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Preserving digital identity allows future generations to interact with a person’s legacy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Inspired by the desire to immortalize knowledge, personality, and experiences digitally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AI and generative technologies make creating realistic digital avatars possible today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Build a system that generates avatars with voice, face, and memory capabilities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End users of the project: Families, historians, researchers, and enthusiasts seeking digital preservation</a:t>
            </a:r>
          </a:p>
          <a:p>
            <a:pPr algn="just"/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0543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US" sz="40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2DD8D-3FA5-4D4D-9914-5CA11A1F91AD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9619B76-C940-20F3-09CC-A034F751C0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2331897"/>
              </p:ext>
            </p:extLst>
          </p:nvPr>
        </p:nvGraphicFramePr>
        <p:xfrm>
          <a:off x="1066800" y="2266887"/>
          <a:ext cx="10058400" cy="402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5261">
                  <a:extLst>
                    <a:ext uri="{9D8B030D-6E8A-4147-A177-3AD203B41FA5}">
                      <a16:colId xmlns:a16="http://schemas.microsoft.com/office/drawing/2014/main" val="3835752798"/>
                    </a:ext>
                  </a:extLst>
                </a:gridCol>
                <a:gridCol w="2852928">
                  <a:extLst>
                    <a:ext uri="{9D8B030D-6E8A-4147-A177-3AD203B41FA5}">
                      <a16:colId xmlns:a16="http://schemas.microsoft.com/office/drawing/2014/main" val="2279856951"/>
                    </a:ext>
                  </a:extLst>
                </a:gridCol>
                <a:gridCol w="3493008">
                  <a:extLst>
                    <a:ext uri="{9D8B030D-6E8A-4147-A177-3AD203B41FA5}">
                      <a16:colId xmlns:a16="http://schemas.microsoft.com/office/drawing/2014/main" val="179318478"/>
                    </a:ext>
                  </a:extLst>
                </a:gridCol>
                <a:gridCol w="3017203">
                  <a:extLst>
                    <a:ext uri="{9D8B030D-6E8A-4147-A177-3AD203B41FA5}">
                      <a16:colId xmlns:a16="http://schemas.microsoft.com/office/drawing/2014/main" val="3632844631"/>
                    </a:ext>
                  </a:extLst>
                </a:gridCol>
              </a:tblGrid>
              <a:tr h="1963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 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Citation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Methodology</a:t>
                      </a:r>
                    </a:p>
                    <a:p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b="1" i="0" u="none" strike="noStrike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 / Research Gap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lvl="0">
                        <a:buNone/>
                      </a:pP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689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Y. Kim et al “Neural Memory Reconstruction using Multimodal Embeddings” Neurocomputing 2024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Embedding fusion for identity capture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Expensive computation</a:t>
                      </a:r>
                      <a:endParaRPr lang="en-IN" sz="2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4041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A. Verma et al “AI Driven Immersive Digital Environments” IEEE VR 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Environment generation using diffusion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 real time 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13057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774F074-778B-C9E7-A144-B046204BE588}"/>
              </a:ext>
            </a:extLst>
          </p:cNvPr>
          <p:cNvSpPr txBox="1"/>
          <p:nvPr/>
        </p:nvSpPr>
        <p:spPr>
          <a:xfrm>
            <a:off x="2798064" y="1828800"/>
            <a:ext cx="5710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Table 1: </a:t>
            </a:r>
            <a:r>
              <a:rPr lang="en-US" alt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833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D045C-E708-0DF0-7245-15D433EC4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30DB5-2C40-20C2-C82D-EF0F96661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US" sz="40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550ED-8355-445A-FE45-B7D8F048D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2DD8D-3FA5-4D4D-9914-5CA11A1F91AD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3206D-529B-8812-E634-82B4A6A94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D5EEF-8E7F-66EF-989D-17B0CBD9B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7A55DF-5725-CB1A-16C9-EE25F3D1D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1CA9480B-EBBE-2C3A-3331-08BEC4F73D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746745"/>
              </p:ext>
            </p:extLst>
          </p:nvPr>
        </p:nvGraphicFramePr>
        <p:xfrm>
          <a:off x="1097280" y="1878323"/>
          <a:ext cx="9655746" cy="403338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9425">
                  <a:extLst>
                    <a:ext uri="{9D8B030D-6E8A-4147-A177-3AD203B41FA5}">
                      <a16:colId xmlns:a16="http://schemas.microsoft.com/office/drawing/2014/main" val="3835752798"/>
                    </a:ext>
                  </a:extLst>
                </a:gridCol>
                <a:gridCol w="2896724">
                  <a:extLst>
                    <a:ext uri="{9D8B030D-6E8A-4147-A177-3AD203B41FA5}">
                      <a16:colId xmlns:a16="http://schemas.microsoft.com/office/drawing/2014/main" val="2279856951"/>
                    </a:ext>
                  </a:extLst>
                </a:gridCol>
                <a:gridCol w="3344400">
                  <a:extLst>
                    <a:ext uri="{9D8B030D-6E8A-4147-A177-3AD203B41FA5}">
                      <a16:colId xmlns:a16="http://schemas.microsoft.com/office/drawing/2014/main" val="179318478"/>
                    </a:ext>
                  </a:extLst>
                </a:gridCol>
                <a:gridCol w="2905197">
                  <a:extLst>
                    <a:ext uri="{9D8B030D-6E8A-4147-A177-3AD203B41FA5}">
                      <a16:colId xmlns:a16="http://schemas.microsoft.com/office/drawing/2014/main" val="3632844631"/>
                    </a:ext>
                  </a:extLst>
                </a:gridCol>
              </a:tblGrid>
              <a:tr h="1360015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R. Stevens et al “Virtual Human Simulation using 3D Generative Models” ACM TOG 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3D generative pipelines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b="0" i="0" u="none" strike="noStrike" noProof="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 personalization depth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689611"/>
                  </a:ext>
                </a:extLst>
              </a:tr>
              <a:tr h="1362731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b="0" i="0" u="none" strike="noStrike" noProof="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 Park et al “Avatar Generation using GANs for Digital Humans” IEEE Trans Multimedia 2023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Generative Adversarial Network</a:t>
                      </a:r>
                      <a:r>
                        <a:rPr lang="en-IN" sz="2000" b="0" i="0" u="none" strike="noStrike" noProof="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based human reconstruction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b="0" i="0" u="none" strike="noStrike" noProof="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 personalization depth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4041793"/>
                  </a:ext>
                </a:extLst>
              </a:tr>
              <a:tr h="1105612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b="0" i="0" u="none" strike="noStrike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J. Ohman and L. Floridi “Ethical Challenges in Digital Afterlife Systems” AI &amp; Society 2022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b="0" i="0" u="none" strike="noStrike" noProof="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Ethical analysis and conceptual modelling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technical implementation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130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9385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D6A2E-441D-435D-A843-6D1F60AFAEB3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pic>
        <p:nvPicPr>
          <p:cNvPr id="20" name="Picture 19" descr="A diagram of a system architecture">
            <a:extLst>
              <a:ext uri="{FF2B5EF4-FFF2-40B4-BE49-F238E27FC236}">
                <a16:creationId xmlns:a16="http://schemas.microsoft.com/office/drawing/2014/main" id="{CF5F39C0-0860-D32F-85A3-6E0A4CB1D8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717" b="1"/>
          <a:stretch/>
        </p:blipFill>
        <p:spPr>
          <a:xfrm>
            <a:off x="1097280" y="1919060"/>
            <a:ext cx="10235388" cy="40971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E02691-BDF0-EDB3-DBD1-88D7E16594D6}"/>
              </a:ext>
            </a:extLst>
          </p:cNvPr>
          <p:cNvSpPr txBox="1"/>
          <p:nvPr/>
        </p:nvSpPr>
        <p:spPr>
          <a:xfrm>
            <a:off x="4690873" y="5891902"/>
            <a:ext cx="4087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1: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3715219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E852E-6A4B-4FAC-9E40-BB194C4BA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64E8D-C542-3142-0EEA-388206D33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1F048-5773-8F57-B643-90A459FC1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D6A2E-441D-435D-A843-6D1F60AFAEB3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872E6-F084-B304-A5F7-E6F20911D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A7CF1-A165-F60A-E273-9AD262760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920C3F-2372-E153-B64C-0272DA224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A8D1AB-1B4B-4910-ED05-4A1AB5FA6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201" y="1894191"/>
            <a:ext cx="9938480" cy="4408762"/>
          </a:xfrm>
        </p:spPr>
        <p:txBody>
          <a:bodyPr>
            <a:no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I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Section</a:t>
            </a:r>
          </a:p>
          <a:p>
            <a:pPr lvl="1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system begins with the User Question (Text Input)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I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 Section</a:t>
            </a:r>
          </a:p>
          <a:p>
            <a:pPr marL="0" indent="0" algn="just">
              <a:buNone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a) Retrieval Module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This module is responsible for retrieving the most relevant knowledge from the database</a:t>
            </a:r>
          </a:p>
          <a:p>
            <a:pPr algn="just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b) LLM Response Module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This module uses the retrieved context to generate a meaningful answer</a:t>
            </a:r>
          </a:p>
          <a:p>
            <a:pPr algn="just"/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7872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90A5B-377F-CBA6-01B9-4B43F67C8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41BF3-82CA-D97B-9589-98FE554B3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alt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DA744C-F496-F8DA-ACEA-C0C923137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D6A2E-441D-435D-A843-6D1F60AFAEB3}" type="datetime4">
              <a:rPr lang="en-US" smtClean="0"/>
              <a:t>December 18,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9183C-D45B-2BC6-165B-15517C217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Department of Artificial Intelligence and Machine learning</a:t>
            </a:r>
          </a:p>
          <a:p>
            <a:r>
              <a:rPr lang="en-US" b="1"/>
              <a:t>Acharya Institute of technology</a:t>
            </a:r>
          </a:p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C89EE-56FC-B692-16FF-5613BD094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1929B-37D4-454C-A6A4-0C84110C6519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D4691C-3595-9429-160C-302F94888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989" y="286603"/>
            <a:ext cx="1535691" cy="1450757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A70723E-0427-F180-7616-DBE401F9F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95452"/>
            <a:ext cx="10158984" cy="4023360"/>
          </a:xfrm>
        </p:spPr>
        <p:txBody>
          <a:bodyPr>
            <a:normAutofit/>
          </a:bodyPr>
          <a:lstStyle/>
          <a:p>
            <a:pPr algn="just"/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c)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Voice Generation Module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This module converts the text answer into a voice that sounds like Ratan Tata</a:t>
            </a:r>
            <a:endParaRPr lang="en-IN" sz="2200" b="1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d)  Video Generation Module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This module creates a lip-synced speaking avatar</a:t>
            </a:r>
          </a:p>
          <a:p>
            <a:pPr marL="0" indent="0" algn="just">
              <a:buNone/>
            </a:pPr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User Output Section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final output presented to the user includes Text Answer, Voice Output (WAV), Video Output (MP4) </a:t>
            </a:r>
          </a:p>
          <a:p>
            <a:pPr lvl="1"/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31082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781</TotalTime>
  <Words>1949</Words>
  <Application>Microsoft Office PowerPoint</Application>
  <PresentationFormat>Widescreen</PresentationFormat>
  <Paragraphs>318</Paragraphs>
  <Slides>24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Edwardian Script ITC</vt:lpstr>
      <vt:lpstr>Times New Roman</vt:lpstr>
      <vt:lpstr>Retrospect</vt:lpstr>
      <vt:lpstr>PowerPoint Presentation</vt:lpstr>
      <vt:lpstr>Content</vt:lpstr>
      <vt:lpstr>Abstract</vt:lpstr>
      <vt:lpstr>Introduction</vt:lpstr>
      <vt:lpstr>Literature Survey</vt:lpstr>
      <vt:lpstr>Literature Survey</vt:lpstr>
      <vt:lpstr>System Architecture</vt:lpstr>
      <vt:lpstr>System Architecture</vt:lpstr>
      <vt:lpstr>System Architecture</vt:lpstr>
      <vt:lpstr>Methodology</vt:lpstr>
      <vt:lpstr>Methodology</vt:lpstr>
      <vt:lpstr>Methodology</vt:lpstr>
      <vt:lpstr>System Testing</vt:lpstr>
      <vt:lpstr>Results &amp; Discussion</vt:lpstr>
      <vt:lpstr>Results &amp; Discussion</vt:lpstr>
      <vt:lpstr>Results &amp; Discussion</vt:lpstr>
      <vt:lpstr>Demonstration of Prototype</vt:lpstr>
      <vt:lpstr>Demonstration of Prototype</vt:lpstr>
      <vt:lpstr>Future Works</vt:lpstr>
      <vt:lpstr>Status of Paper </vt:lpstr>
      <vt:lpstr>Conclusion</vt:lpstr>
      <vt:lpstr>References</vt:lpstr>
      <vt:lpstr>Any 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Harshitha Aras</dc:creator>
  <cp:lastModifiedBy>Harshitha Aras</cp:lastModifiedBy>
  <cp:revision>3</cp:revision>
  <dcterms:modified xsi:type="dcterms:W3CDTF">2025-12-18T07:46:05Z</dcterms:modified>
</cp:coreProperties>
</file>